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8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0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2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3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4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6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7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8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21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67" r:id="rId4"/>
    <p:sldId id="329" r:id="rId5"/>
    <p:sldId id="310" r:id="rId6"/>
    <p:sldId id="324" r:id="rId7"/>
    <p:sldId id="316" r:id="rId8"/>
    <p:sldId id="321" r:id="rId9"/>
    <p:sldId id="322" r:id="rId10"/>
    <p:sldId id="302" r:id="rId11"/>
    <p:sldId id="330" r:id="rId12"/>
    <p:sldId id="332" r:id="rId13"/>
    <p:sldId id="331" r:id="rId14"/>
    <p:sldId id="333" r:id="rId15"/>
    <p:sldId id="317" r:id="rId16"/>
    <p:sldId id="318" r:id="rId17"/>
    <p:sldId id="323" r:id="rId18"/>
    <p:sldId id="320" r:id="rId19"/>
    <p:sldId id="327" r:id="rId20"/>
    <p:sldId id="326" r:id="rId21"/>
    <p:sldId id="325" r:id="rId22"/>
    <p:sldId id="32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127"/>
    <a:srgbClr val="89B903"/>
    <a:srgbClr val="AEEA00"/>
    <a:srgbClr val="A4DC04"/>
    <a:srgbClr val="595959"/>
    <a:srgbClr val="000F2E"/>
    <a:srgbClr val="C11950"/>
    <a:srgbClr val="000D26"/>
    <a:srgbClr val="00172E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7508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26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17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88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52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38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792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782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53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8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315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94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69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782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020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08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29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85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07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50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56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798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41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</a:rPr>
              <a:t>‹N°›</a:t>
            </a:fld>
            <a:endParaRPr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11.pn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5" Type="http://schemas.openxmlformats.org/officeDocument/2006/relationships/tags" Target="../tags/tag129.xml"/><Relationship Id="rId15" Type="http://schemas.openxmlformats.org/officeDocument/2006/relationships/image" Target="../media/image12.png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2" Type="http://schemas.openxmlformats.org/officeDocument/2006/relationships/tags" Target="../tags/tag138.xml"/><Relationship Id="rId16" Type="http://schemas.openxmlformats.org/officeDocument/2006/relationships/image" Target="../media/image14.sv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image" Target="../media/image13.png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5.png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image" Target="../media/image16.png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5" Type="http://schemas.openxmlformats.org/officeDocument/2006/relationships/image" Target="../media/image17.png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image" Target="../media/image18.png"/><Relationship Id="rId10" Type="http://schemas.openxmlformats.org/officeDocument/2006/relationships/tags" Target="../tags/tag194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image" Target="../media/image19.png"/><Relationship Id="rId10" Type="http://schemas.openxmlformats.org/officeDocument/2006/relationships/tags" Target="../tags/tag206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5" Type="http://schemas.openxmlformats.org/officeDocument/2006/relationships/image" Target="../media/image20.png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22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10" Type="http://schemas.openxmlformats.org/officeDocument/2006/relationships/image" Target="../media/image21.png"/><Relationship Id="rId4" Type="http://schemas.openxmlformats.org/officeDocument/2006/relationships/tags" Target="../tags/tag224.xml"/><Relationship Id="rId9" Type="http://schemas.openxmlformats.org/officeDocument/2006/relationships/hyperlink" Target="https://jikhai.github.io/LIGHT-DASH/assets/files/lightdashDemo.web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2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perso.univ-lyon1.fr/fabien.rico/site/projet:2019:pri:sujets#rc1_application_web_de_visualisation_et_d_interpretation_de_consommation_electrique_personnelle" TargetMode="External"/><Relationship Id="rId3" Type="http://schemas.openxmlformats.org/officeDocument/2006/relationships/tags" Target="../tags/tag241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enedis.fr/sites/default/files/Enedis-NOI-CPT_54E.pdf" TargetMode="External"/><Relationship Id="rId5" Type="http://schemas.openxmlformats.org/officeDocument/2006/relationships/tags" Target="../tags/tag243.xml"/><Relationship Id="rId10" Type="http://schemas.openxmlformats.org/officeDocument/2006/relationships/hyperlink" Target="https://jikhai.github.io/LIGHT-DASH/" TargetMode="External"/><Relationship Id="rId4" Type="http://schemas.openxmlformats.org/officeDocument/2006/relationships/tags" Target="../tags/tag242.xml"/><Relationship Id="rId9" Type="http://schemas.openxmlformats.org/officeDocument/2006/relationships/hyperlink" Target="https://github.com/Jikhai/LIGHT-DAS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6" Type="http://schemas.openxmlformats.org/officeDocument/2006/relationships/image" Target="../media/image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image" Target="../media/image3.png"/><Relationship Id="rId2" Type="http://schemas.openxmlformats.org/officeDocument/2006/relationships/tags" Target="../tags/tag27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4.emf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41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19" Type="http://schemas.openxmlformats.org/officeDocument/2006/relationships/image" Target="../media/image5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image" Target="../media/image7.png"/><Relationship Id="rId2" Type="http://schemas.openxmlformats.org/officeDocument/2006/relationships/tags" Target="../tags/tag56.xml"/><Relationship Id="rId16" Type="http://schemas.openxmlformats.org/officeDocument/2006/relationships/image" Target="../media/image4.emf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image" Target="../media/image4.emf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tags" Target="../tags/tag95.xml"/><Relationship Id="rId18" Type="http://schemas.openxmlformats.org/officeDocument/2006/relationships/image" Target="../media/image4.emf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84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tags" Target="../tags/tag97.xml"/><Relationship Id="rId10" Type="http://schemas.openxmlformats.org/officeDocument/2006/relationships/tags" Target="../tags/tag92.xml"/><Relationship Id="rId19" Type="http://schemas.openxmlformats.org/officeDocument/2006/relationships/image" Target="../media/image9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tags" Target="../tags/tag9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image" Target="../media/image4.emf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99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10" Type="http://schemas.openxmlformats.org/officeDocument/2006/relationships/tags" Target="../tags/tag107.xml"/><Relationship Id="rId19" Type="http://schemas.openxmlformats.org/officeDocument/2006/relationships/image" Target="../media/image10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ubTitle" idx="4294967295"/>
            <p:custDataLst>
              <p:tags r:id="rId1"/>
            </p:custDataLst>
          </p:nvPr>
        </p:nvSpPr>
        <p:spPr>
          <a:xfrm>
            <a:off x="0" y="1274906"/>
            <a:ext cx="9144000" cy="4362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RC1 - Application web de visualisation et d interprétation de consommation électrique personnelle</a:t>
            </a:r>
          </a:p>
          <a:p>
            <a:pPr marL="0" lv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Danguin – Garcia</a:t>
            </a:r>
          </a:p>
          <a:p>
            <a:pPr marL="0" lv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https://github.com/Jikhai/LIGHT-DASH</a:t>
            </a:r>
          </a:p>
          <a:p>
            <a:pPr marL="0" lv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Responsable du sujet : Rémy Cazabet </a:t>
            </a:r>
          </a:p>
          <a:p>
            <a:pPr marL="0" lv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fr-FR" sz="2400" dirty="0">
              <a:solidFill>
                <a:srgbClr val="5F91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Shape 54"/>
          <p:cNvSpPr/>
          <p:nvPr>
            <p:custDataLst>
              <p:tags r:id="rId2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B050"/>
                </a:solidFill>
              </a:rPr>
              <a:t> </a:t>
            </a:r>
            <a:fld id="{706CA1FA-E463-4A29-B48F-191BCB7FEFB3}" type="slidenum">
              <a:rPr lang="fr-FR" smtClean="0">
                <a:solidFill>
                  <a:srgbClr val="00B050"/>
                </a:solidFill>
              </a:rPr>
              <a:t>1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55" name="Shape 55"/>
          <p:cNvSpPr/>
          <p:nvPr>
            <p:custDataLst>
              <p:tags r:id="rId3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Shape 57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1A1478-71B0-4B5F-B3B6-8C0CE1A4E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5800" y="4236934"/>
            <a:ext cx="1233751" cy="7817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10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sp>
        <p:nvSpPr>
          <p:cNvPr id="14" name="Shape 81">
            <a:extLst>
              <a:ext uri="{FF2B5EF4-FFF2-40B4-BE49-F238E27FC236}">
                <a16:creationId xmlns:a16="http://schemas.microsoft.com/office/drawing/2014/main" id="{55C83B25-9693-486C-B013-2F07C873FAB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Django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Python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Serveur Web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ORM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MVC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3FDD0-C82C-46EC-8577-21CA670E6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79712" y="2419734"/>
            <a:ext cx="3584575" cy="16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11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sp>
        <p:nvSpPr>
          <p:cNvPr id="14" name="Shape 81">
            <a:extLst>
              <a:ext uri="{FF2B5EF4-FFF2-40B4-BE49-F238E27FC236}">
                <a16:creationId xmlns:a16="http://schemas.microsoft.com/office/drawing/2014/main" id="{AD8E6EC3-B90C-4B4A-AB21-64C165B216A3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SQLite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Base de données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Intégration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19A146-F2D1-405B-9CB3-4662FBDC8F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0525" y="2199883"/>
            <a:ext cx="3587750" cy="1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1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12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sp>
        <p:nvSpPr>
          <p:cNvPr id="14" name="Shape 81">
            <a:extLst>
              <a:ext uri="{FF2B5EF4-FFF2-40B4-BE49-F238E27FC236}">
                <a16:creationId xmlns:a16="http://schemas.microsoft.com/office/drawing/2014/main" id="{AD8E6EC3-B90C-4B4A-AB21-64C165B216A3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 err="1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Materialize</a:t>
            </a: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Framework CSS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Material Design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Responsive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25BEF1C-E4F3-4E02-B4FC-E938AAA1E3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55987" y="2415972"/>
            <a:ext cx="2536825" cy="12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1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13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sp>
        <p:nvSpPr>
          <p:cNvPr id="13" name="Shape 81">
            <a:extLst>
              <a:ext uri="{FF2B5EF4-FFF2-40B4-BE49-F238E27FC236}">
                <a16:creationId xmlns:a16="http://schemas.microsoft.com/office/drawing/2014/main" id="{3C57DED7-153C-475B-8EEC-77DA1CED648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 err="1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ChartJS</a:t>
            </a: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Framework JavaScript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Open Source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3C2ECB-62E8-4E01-8CB6-4ABDE777F4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9025" y="2321913"/>
            <a:ext cx="18351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3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14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sp>
        <p:nvSpPr>
          <p:cNvPr id="13" name="Shape 81">
            <a:extLst>
              <a:ext uri="{FF2B5EF4-FFF2-40B4-BE49-F238E27FC236}">
                <a16:creationId xmlns:a16="http://schemas.microsoft.com/office/drawing/2014/main" id="{3C57DED7-153C-475B-8EEC-77DA1CED648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Python 3.7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82A4AD-1E48-4352-BF86-9652ED2600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8525" y="1953726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7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1">
            <a:extLst>
              <a:ext uri="{FF2B5EF4-FFF2-40B4-BE49-F238E27FC236}">
                <a16:creationId xmlns:a16="http://schemas.microsoft.com/office/drawing/2014/main" id="{21E57962-C1C5-46ED-A1C6-DA7DB24F49B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Raspberry Pi </a:t>
            </a:r>
            <a:r>
              <a:rPr lang="fr-FR" b="1" dirty="0" err="1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Zero</a:t>
            </a: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W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Consommation &gt;1W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10 €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Wifi intégré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Compact</a:t>
            </a:r>
          </a:p>
        </p:txBody>
      </p:sp>
      <p:sp>
        <p:nvSpPr>
          <p:cNvPr id="30" name="Shape 55"/>
          <p:cNvSpPr/>
          <p:nvPr>
            <p:custDataLst>
              <p:tags r:id="rId2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38146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15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BFB75-D63F-4D9B-9414-86662BF92D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97664" y="1400044"/>
            <a:ext cx="3348673" cy="33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53767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16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25662E-D55C-48E3-8D63-0749D286B32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47949" y="1723763"/>
            <a:ext cx="3890363" cy="313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1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27CAA8-4414-4DDD-B233-E191B613C9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47949" y="1719271"/>
            <a:ext cx="3890365" cy="3136254"/>
          </a:xfrm>
          <a:prstGeom prst="rect">
            <a:avLst/>
          </a:prstGeom>
        </p:spPr>
      </p:pic>
      <p:sp>
        <p:nvSpPr>
          <p:cNvPr id="30" name="Shape 55"/>
          <p:cNvSpPr/>
          <p:nvPr>
            <p:custDataLst>
              <p:tags r:id="rId2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537675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17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262205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2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3"/>
            </p:custDataLst>
          </p:nvPr>
        </p:nvSpPr>
        <p:spPr>
          <a:xfrm>
            <a:off x="68436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4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6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7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8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18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9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0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1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C0C26D-C06F-4E61-9562-B500C58404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9550" y="2319707"/>
            <a:ext cx="3644900" cy="1813338"/>
          </a:xfrm>
          <a:prstGeom prst="rect">
            <a:avLst/>
          </a:prstGeom>
        </p:spPr>
      </p:pic>
      <p:sp>
        <p:nvSpPr>
          <p:cNvPr id="20" name="Shape 81">
            <a:extLst>
              <a:ext uri="{FF2B5EF4-FFF2-40B4-BE49-F238E27FC236}">
                <a16:creationId xmlns:a16="http://schemas.microsoft.com/office/drawing/2014/main" id="{2419604E-9E1C-42C1-9385-49C35E2E6547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Future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Documentation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Domotique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Version logiciel</a:t>
            </a:r>
          </a:p>
        </p:txBody>
      </p:sp>
    </p:spTree>
    <p:extLst>
      <p:ext uri="{BB962C8B-B14F-4D97-AF65-F5344CB8AC3E}">
        <p14:creationId xmlns:p14="http://schemas.microsoft.com/office/powerpoint/2010/main" val="382799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9"/>
            <a:extLst>
              <a:ext uri="{FF2B5EF4-FFF2-40B4-BE49-F238E27FC236}">
                <a16:creationId xmlns:a16="http://schemas.microsoft.com/office/drawing/2014/main" id="{033EB05F-53C3-4AFB-B8B5-F751444330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58125" y="1623139"/>
            <a:ext cx="2427750" cy="2427750"/>
          </a:xfrm>
          <a:prstGeom prst="rect">
            <a:avLst/>
          </a:prstGeom>
        </p:spPr>
      </p:pic>
      <p:sp>
        <p:nvSpPr>
          <p:cNvPr id="30" name="Shape 55"/>
          <p:cNvSpPr/>
          <p:nvPr>
            <p:custDataLst>
              <p:tags r:id="rId2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19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4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31" name="Shape 54"/>
          <p:cNvSpPr/>
          <p:nvPr>
            <p:custDataLst>
              <p:tags r:id="rId5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19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3" name="Shape 58">
            <a:extLst>
              <a:ext uri="{FF2B5EF4-FFF2-40B4-BE49-F238E27FC236}">
                <a16:creationId xmlns:a16="http://schemas.microsoft.com/office/drawing/2014/main" id="{478A88A6-A1CE-42A9-A3FD-D7042C96F7E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509500" y="3438553"/>
            <a:ext cx="4125000" cy="122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</a:pPr>
            <a:r>
              <a:rPr lang="fr-FR" sz="2400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Démo</a:t>
            </a:r>
            <a:endParaRPr lang="fr" sz="2400" dirty="0">
              <a:solidFill>
                <a:srgbClr val="5F91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582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☰						        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 </a:t>
            </a:r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1152475"/>
            <a:ext cx="406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0" name="Shape 70"/>
          <p:cNvSpPr/>
          <p:nvPr>
            <p:custDataLst>
              <p:tags r:id="rId3"/>
            </p:custDataLst>
          </p:nvPr>
        </p:nvSpPr>
        <p:spPr>
          <a:xfrm>
            <a:off x="0" y="236100"/>
            <a:ext cx="4715400" cy="49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311700" y="1152475"/>
            <a:ext cx="4064400" cy="3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Concept, et projet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Technologies et choix techniques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  <a:p>
            <a:pPr lvl="0" indent="-317500">
              <a:lnSpc>
                <a:spcPct val="200000"/>
              </a:lnSpc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fr-FR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Démonstration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11700" y="407950"/>
            <a:ext cx="406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Sommaire</a:t>
            </a:r>
            <a:endParaRPr dirty="0">
              <a:solidFill>
                <a:srgbClr val="5F91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0" name="Shape 54"/>
          <p:cNvSpPr/>
          <p:nvPr>
            <p:custDataLst>
              <p:tags r:id="rId7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937BD563-4318-4C0A-B517-0549732BC530}" type="slidenum">
              <a:rPr lang="fr-FR" smtClean="0">
                <a:solidFill>
                  <a:srgbClr val="00B050"/>
                </a:solidFill>
              </a:rPr>
              <a:t>2</a:t>
            </a:fld>
            <a:endParaRPr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31" name="Shape 54"/>
          <p:cNvSpPr/>
          <p:nvPr>
            <p:custDataLst>
              <p:tags r:id="rId4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20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3" name="Shape 58">
            <a:extLst>
              <a:ext uri="{FF2B5EF4-FFF2-40B4-BE49-F238E27FC236}">
                <a16:creationId xmlns:a16="http://schemas.microsoft.com/office/drawing/2014/main" id="{478A88A6-A1CE-42A9-A3FD-D7042C96F7E5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509500" y="3438553"/>
            <a:ext cx="4125000" cy="122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</a:pPr>
            <a:r>
              <a:rPr lang="fr-FR" sz="2400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Merci pour votre écoute.</a:t>
            </a:r>
            <a:endParaRPr lang="fr" sz="2400" dirty="0">
              <a:solidFill>
                <a:srgbClr val="5F91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8DB201-79EB-4DFE-8793-E50CDAA59A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52725" y="1763104"/>
            <a:ext cx="2427750" cy="24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2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21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31" name="Shape 54"/>
          <p:cNvSpPr/>
          <p:nvPr>
            <p:custDataLst>
              <p:tags r:id="rId4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21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3" name="Shape 58">
            <a:extLst>
              <a:ext uri="{FF2B5EF4-FFF2-40B4-BE49-F238E27FC236}">
                <a16:creationId xmlns:a16="http://schemas.microsoft.com/office/drawing/2014/main" id="{478A88A6-A1CE-42A9-A3FD-D7042C96F7E5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509500" y="3438553"/>
            <a:ext cx="4125000" cy="122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</a:pPr>
            <a:r>
              <a:rPr lang="fr-FR" sz="2400" dirty="0">
                <a:solidFill>
                  <a:srgbClr val="5F9127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lang="fr" sz="2400" dirty="0">
              <a:solidFill>
                <a:srgbClr val="5F91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C137917-8BC9-4388-BA0A-B38C38C7AA3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52725" y="1528220"/>
            <a:ext cx="2427750" cy="24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3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31" name="Shape 54"/>
          <p:cNvSpPr/>
          <p:nvPr>
            <p:custDataLst>
              <p:tags r:id="rId4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22267849-91A9-4390-B642-B1A9B6502BB5}" type="slidenum">
              <a:rPr lang="fr-FR" smtClean="0">
                <a:solidFill>
                  <a:srgbClr val="00B050"/>
                </a:solidFill>
              </a:rPr>
              <a:t>22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9" name="Shape 81">
            <a:extLst>
              <a:ext uri="{FF2B5EF4-FFF2-40B4-BE49-F238E27FC236}">
                <a16:creationId xmlns:a16="http://schemas.microsoft.com/office/drawing/2014/main" id="{41F922D9-17CC-4F98-B230-F0D80F0DDFE0}"/>
              </a:ext>
            </a:extLst>
          </p:cNvPr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11700" y="1605388"/>
            <a:ext cx="8520600" cy="29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Sources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Sujet : </a:t>
            </a: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  <a:hlinkClick r:id="rId8"/>
              </a:rPr>
              <a:t>http://perso.univ-lyon1.fr/fabien.rico/site/projet:2019:pri:sujets#rc1</a:t>
            </a: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GitHub : </a:t>
            </a: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  <a:hlinkClick r:id="rId9"/>
              </a:rPr>
              <a:t>https://github.com/Jikhai/LIGHT-DASH</a:t>
            </a: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Documentation : </a:t>
            </a: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  <a:hlinkClick r:id="rId10"/>
              </a:rPr>
              <a:t>https://jikhai.github.io/LIGHT-DASH/</a:t>
            </a: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Sortie Télé-information : </a:t>
            </a: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  <a:hlinkClick r:id="rId11"/>
              </a:rPr>
              <a:t>https://www.enedis.fr/sites/default/files/Enedis-NOI-CPT_54E.pdf</a:t>
            </a: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>
              <a:spcAft>
                <a:spcPts val="1600"/>
              </a:spcAft>
              <a:buNone/>
            </a:pPr>
            <a:endParaRPr lang="fr-FR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487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81">
            <a:extLst>
              <a:ext uri="{FF2B5EF4-FFF2-40B4-BE49-F238E27FC236}">
                <a16:creationId xmlns:a16="http://schemas.microsoft.com/office/drawing/2014/main" id="{83556849-57BD-4FA8-A904-5865B9BD533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en-US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LIGHT-DASH :	</a:t>
            </a:r>
            <a:r>
              <a:rPr lang="en-US" sz="1600" b="1" i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LInky Graphical watt-Hour Treatment Data Acquirement via Serial Hardware</a:t>
            </a:r>
            <a:endParaRPr lang="en-US" sz="1400" b="1" i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indent="0">
              <a:spcAft>
                <a:spcPts val="1600"/>
              </a:spcAft>
              <a:buNone/>
            </a:pP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Compteur d’électricité Linky 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fr-FR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Communique par CPL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fr-FR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Evolution de la consommation</a:t>
            </a: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0" name="Shape 55"/>
          <p:cNvSpPr/>
          <p:nvPr>
            <p:custDataLst>
              <p:tags r:id="rId2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794700" y="1483679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 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3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CF9C94-8014-4818-8EE6-359AC3069BA7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54047" y="2223373"/>
            <a:ext cx="1961106" cy="27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05F2EE-2EE0-43C4-83C0-FF11FC7015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955052" y="2280935"/>
            <a:ext cx="1759095" cy="2678091"/>
          </a:xfrm>
          <a:prstGeom prst="rect">
            <a:avLst/>
          </a:prstGeom>
        </p:spPr>
      </p:pic>
      <p:sp>
        <p:nvSpPr>
          <p:cNvPr id="18" name="Shape 81">
            <a:extLst>
              <a:ext uri="{FF2B5EF4-FFF2-40B4-BE49-F238E27FC236}">
                <a16:creationId xmlns:a16="http://schemas.microsoft.com/office/drawing/2014/main" id="{83556849-57BD-4FA8-A904-5865B9BD533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Sorties de télé-information client </a:t>
            </a:r>
            <a:r>
              <a:rPr lang="en-US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en-US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Accessible</a:t>
            </a:r>
            <a:endParaRPr lang="fr-FR" sz="14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fr-FR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Série RS-232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fr-FR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3 secondes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fr-FR" sz="14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Plus complet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en-US" sz="14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0" name="Shape 55"/>
          <p:cNvSpPr/>
          <p:nvPr>
            <p:custDataLst>
              <p:tags r:id="rId3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4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5"/>
            </p:custDataLst>
          </p:nvPr>
        </p:nvSpPr>
        <p:spPr>
          <a:xfrm>
            <a:off x="794700" y="1483679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6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7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8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 </a:t>
            </a:r>
          </a:p>
        </p:txBody>
      </p:sp>
      <p:sp>
        <p:nvSpPr>
          <p:cNvPr id="28" name="Shape 85"/>
          <p:cNvSpPr txBox="1"/>
          <p:nvPr>
            <p:custDataLst>
              <p:tags r:id="rId9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10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4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1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2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3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0F83FC4-AE3F-4F1D-94D7-479465C9B791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H="1" flipV="1">
            <a:off x="7423150" y="4248150"/>
            <a:ext cx="717550" cy="57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9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81">
            <a:extLst>
              <a:ext uri="{FF2B5EF4-FFF2-40B4-BE49-F238E27FC236}">
                <a16:creationId xmlns:a16="http://schemas.microsoft.com/office/drawing/2014/main" id="{D3AF7F54-D742-4FAB-8EE7-0EC9F5882B7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Schéma</a:t>
            </a:r>
          </a:p>
          <a:p>
            <a:pPr marL="0" indent="0">
              <a:spcAft>
                <a:spcPts val="1600"/>
              </a:spcAft>
              <a:buFontTx/>
              <a:buNone/>
            </a:pP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indent="0">
              <a:spcAft>
                <a:spcPts val="1600"/>
              </a:spcAft>
              <a:buFontTx/>
              <a:buNone/>
            </a:pPr>
            <a:endParaRPr lang="fr-FR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Prototype</a:t>
            </a:r>
          </a:p>
        </p:txBody>
      </p:sp>
      <p:sp>
        <p:nvSpPr>
          <p:cNvPr id="30" name="Shape 55"/>
          <p:cNvSpPr/>
          <p:nvPr>
            <p:custDataLst>
              <p:tags r:id="rId2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23094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B05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5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1026" name="Picture 2" descr="&lt;EMPTY&gt;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31563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705B1E5-141C-40F7-8A39-6C6E431517B0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80" y="1772678"/>
            <a:ext cx="5760720" cy="315976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E61FA6-67EF-4949-9243-739DC2050F2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67706" y="3909025"/>
            <a:ext cx="3064948" cy="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6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1605388"/>
            <a:ext cx="8520600" cy="29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endParaRPr lang="fr-FR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23094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B05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6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1026" name="Picture 2" descr="&lt;EMPTY&gt;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31563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4315F2-E50A-4112-BA0D-29FB6C6CBC1A}"/>
              </a:ext>
            </a:extLst>
          </p:cNvPr>
          <p:cNvGrpSpPr/>
          <p:nvPr/>
        </p:nvGrpSpPr>
        <p:grpSpPr>
          <a:xfrm>
            <a:off x="766763" y="1923054"/>
            <a:ext cx="7610475" cy="2292350"/>
            <a:chOff x="794700" y="1923054"/>
            <a:chExt cx="7610475" cy="22923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68914F6-5ECF-448D-96E7-759A3950E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600" y="1923054"/>
              <a:ext cx="5132388" cy="2292350"/>
            </a:xfrm>
            <a:prstGeom prst="rect">
              <a:avLst/>
            </a:prstGeom>
            <a:solidFill>
              <a:srgbClr val="92D05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Chaine d’information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A77EA6-5DBE-4C77-BD3A-3853D719B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0" y="2191341"/>
              <a:ext cx="941388" cy="1019175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Compteur Linky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0F05887-E236-4FDE-925C-87CCF8790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813" y="2497729"/>
              <a:ext cx="428625" cy="596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2A3E39C-D940-4485-84A7-A9199E3E3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725" y="2456454"/>
              <a:ext cx="1412875" cy="490537"/>
            </a:xfrm>
            <a:prstGeom prst="flowChartProcess">
              <a:avLst/>
            </a:prstGeom>
            <a:solidFill>
              <a:srgbClr val="FFFFFF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ACQUERIR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72CB3143-189D-4D5A-8328-7B7F62477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563" y="2456454"/>
              <a:ext cx="1412875" cy="490537"/>
            </a:xfrm>
            <a:prstGeom prst="flowChartProcess">
              <a:avLst/>
            </a:prstGeom>
            <a:solidFill>
              <a:srgbClr val="FFFFFF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TRAITER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558A1C65-8582-431C-B7F5-029233DCA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9400" y="2456454"/>
              <a:ext cx="1412875" cy="490537"/>
            </a:xfrm>
            <a:prstGeom prst="flowChartProcess">
              <a:avLst/>
            </a:prstGeom>
            <a:solidFill>
              <a:srgbClr val="FFFFFF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COMMUNIQUER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032" name="AutoShape 8">
              <a:extLst>
                <a:ext uri="{FF2B5EF4-FFF2-40B4-BE49-F238E27FC236}">
                  <a16:creationId xmlns:a16="http://schemas.microsoft.com/office/drawing/2014/main" id="{75FC9AD8-C28E-40FF-B030-35BD9F3AA9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5363" y="2704104"/>
              <a:ext cx="207962" cy="1587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33" name="AutoShape 9">
              <a:extLst>
                <a:ext uri="{FF2B5EF4-FFF2-40B4-BE49-F238E27FC236}">
                  <a16:creationId xmlns:a16="http://schemas.microsoft.com/office/drawing/2014/main" id="{CE5D0916-FB72-4DEC-87BD-9821D9B9DF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71438" y="2705691"/>
              <a:ext cx="206375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34" name="AutoShape 10">
              <a:extLst>
                <a:ext uri="{FF2B5EF4-FFF2-40B4-BE49-F238E27FC236}">
                  <a16:creationId xmlns:a16="http://schemas.microsoft.com/office/drawing/2014/main" id="{EF18EDE6-F9B1-4F99-A8E7-94F3F2274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36088" y="2705691"/>
              <a:ext cx="388937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8" name="AutoShape 11">
              <a:extLst>
                <a:ext uri="{FF2B5EF4-FFF2-40B4-BE49-F238E27FC236}">
                  <a16:creationId xmlns:a16="http://schemas.microsoft.com/office/drawing/2014/main" id="{29FD8BF0-6A8C-4F98-82B4-3AD602E0F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725" y="3162891"/>
              <a:ext cx="1412875" cy="809625"/>
            </a:xfrm>
            <a:prstGeom prst="flowChartProcess">
              <a:avLst/>
            </a:prstGeom>
            <a:noFill/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Port Série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RS-232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AutoShape 12">
              <a:extLst>
                <a:ext uri="{FF2B5EF4-FFF2-40B4-BE49-F238E27FC236}">
                  <a16:creationId xmlns:a16="http://schemas.microsoft.com/office/drawing/2014/main" id="{2E3057AB-7A10-4E09-AE1E-70DA70C3C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813" y="3162891"/>
              <a:ext cx="1412875" cy="809625"/>
            </a:xfrm>
            <a:prstGeom prst="flowChartProcess">
              <a:avLst/>
            </a:prstGeom>
            <a:noFill/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Serveur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Web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AutoShape 13">
              <a:extLst>
                <a:ext uri="{FF2B5EF4-FFF2-40B4-BE49-F238E27FC236}">
                  <a16:creationId xmlns:a16="http://schemas.microsoft.com/office/drawing/2014/main" id="{05583FCC-169C-46A9-A07F-EF7E827AB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325" y="3162891"/>
              <a:ext cx="1412875" cy="809625"/>
            </a:xfrm>
            <a:prstGeom prst="flowChartProcess">
              <a:avLst/>
            </a:prstGeom>
            <a:noFill/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Script et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Base de données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038" name="AutoShape 14">
              <a:extLst>
                <a:ext uri="{FF2B5EF4-FFF2-40B4-BE49-F238E27FC236}">
                  <a16:creationId xmlns:a16="http://schemas.microsoft.com/office/drawing/2014/main" id="{E85C1506-1FF4-4A82-A851-1FCA027532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42575" y="2946991"/>
              <a:ext cx="0" cy="21272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39" name="AutoShape 15">
              <a:extLst>
                <a:ext uri="{FF2B5EF4-FFF2-40B4-BE49-F238E27FC236}">
                  <a16:creationId xmlns:a16="http://schemas.microsoft.com/office/drawing/2014/main" id="{3DCD90DF-23ED-4806-838F-62B64FB4A1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8175" y="2958104"/>
              <a:ext cx="1588" cy="212725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0" name="AutoShape 16">
              <a:extLst>
                <a:ext uri="{FF2B5EF4-FFF2-40B4-BE49-F238E27FC236}">
                  <a16:creationId xmlns:a16="http://schemas.microsoft.com/office/drawing/2014/main" id="{16F24A97-D4B1-4617-858A-A1C2389E6F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087425" y="2946991"/>
              <a:ext cx="0" cy="211138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6BCE05A5-5CDE-4A57-9411-A7E1A9C09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563" y="2285004"/>
              <a:ext cx="1217612" cy="92551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Visualisation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 la consommation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électrique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042" name="AutoShape 18">
              <a:extLst>
                <a:ext uri="{FF2B5EF4-FFF2-40B4-BE49-F238E27FC236}">
                  <a16:creationId xmlns:a16="http://schemas.microsoft.com/office/drawing/2014/main" id="{67611C3D-7463-4B51-882B-027F99E8AE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97038" y="2705691"/>
              <a:ext cx="390525" cy="1588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2028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1605388"/>
            <a:ext cx="8520600" cy="29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endParaRPr lang="fr-FR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23094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7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1026" name="Picture 2" descr="&lt;EMPTY&gt;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31563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C48AF7D-82A8-49CC-9C16-5F5FA6B41559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87" y="1820263"/>
            <a:ext cx="4035425" cy="2533650"/>
          </a:xfrm>
          <a:prstGeom prst="rect">
            <a:avLst/>
          </a:prstGeom>
        </p:spPr>
      </p:pic>
      <p:sp>
        <p:nvSpPr>
          <p:cNvPr id="22" name="Shape 81">
            <a:extLst>
              <a:ext uri="{FF2B5EF4-FFF2-40B4-BE49-F238E27FC236}">
                <a16:creationId xmlns:a16="http://schemas.microsoft.com/office/drawing/2014/main" id="{53CFC942-AFD2-4B07-8939-90CCE33F2EDD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Accueil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Visualisation conso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Coût de l’électricité</a:t>
            </a:r>
          </a:p>
        </p:txBody>
      </p:sp>
    </p:spTree>
    <p:extLst>
      <p:ext uri="{BB962C8B-B14F-4D97-AF65-F5344CB8AC3E}">
        <p14:creationId xmlns:p14="http://schemas.microsoft.com/office/powerpoint/2010/main" val="350163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1605388"/>
            <a:ext cx="8520600" cy="29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endParaRPr lang="fr-FR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23094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8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1026" name="Picture 2" descr="&lt;EMPTY&gt;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31563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457E42A-8BE4-4B02-8D92-B8A3FD8324B5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07" y="1820263"/>
            <a:ext cx="4045585" cy="2533650"/>
          </a:xfrm>
          <a:prstGeom prst="rect">
            <a:avLst/>
          </a:prstGeom>
        </p:spPr>
      </p:pic>
      <p:sp>
        <p:nvSpPr>
          <p:cNvPr id="22" name="Shape 81">
            <a:extLst>
              <a:ext uri="{FF2B5EF4-FFF2-40B4-BE49-F238E27FC236}">
                <a16:creationId xmlns:a16="http://schemas.microsoft.com/office/drawing/2014/main" id="{45A2F23F-60D8-4385-B9C0-F2D59A88D524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Vue avancée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Date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Personnalisable</a:t>
            </a:r>
          </a:p>
        </p:txBody>
      </p:sp>
    </p:spTree>
    <p:extLst>
      <p:ext uri="{BB962C8B-B14F-4D97-AF65-F5344CB8AC3E}">
        <p14:creationId xmlns:p14="http://schemas.microsoft.com/office/powerpoint/2010/main" val="59100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55"/>
          <p:cNvSpPr/>
          <p:nvPr>
            <p:custDataLst>
              <p:tags r:id="rId1"/>
            </p:custDataLst>
          </p:nvPr>
        </p:nvSpPr>
        <p:spPr>
          <a:xfrm>
            <a:off x="0" y="236100"/>
            <a:ext cx="9144000" cy="9165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 ☰							</a:t>
            </a:r>
            <a:r>
              <a:rPr lang="fr-FR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LIGHT-DASH</a:t>
            </a:r>
            <a:endParaRPr sz="24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11700" y="1605388"/>
            <a:ext cx="8520600" cy="29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endParaRPr lang="fr-FR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Shape 84"/>
          <p:cNvSpPr/>
          <p:nvPr>
            <p:custDataLst>
              <p:tags r:id="rId3"/>
            </p:custDataLst>
          </p:nvPr>
        </p:nvSpPr>
        <p:spPr>
          <a:xfrm>
            <a:off x="0" y="1037226"/>
            <a:ext cx="9144000" cy="4470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Shape 89"/>
          <p:cNvSpPr/>
          <p:nvPr>
            <p:custDataLst>
              <p:tags r:id="rId4"/>
            </p:custDataLst>
          </p:nvPr>
        </p:nvSpPr>
        <p:spPr>
          <a:xfrm>
            <a:off x="2309400" y="1483165"/>
            <a:ext cx="1512000" cy="38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8501486" y="4663217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Shape 57"/>
          <p:cNvSpPr/>
          <p:nvPr>
            <p:custDataLst>
              <p:tags r:id="rId6"/>
            </p:custDataLst>
          </p:nvPr>
        </p:nvSpPr>
        <p:spPr>
          <a:xfrm>
            <a:off x="0" y="0"/>
            <a:ext cx="9144000" cy="236100"/>
          </a:xfrm>
          <a:prstGeom prst="rect">
            <a:avLst/>
          </a:prstGeom>
          <a:solidFill>
            <a:srgbClr val="89B9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LIFPROJET</a:t>
            </a:r>
          </a:p>
        </p:txBody>
      </p:sp>
      <p:sp>
        <p:nvSpPr>
          <p:cNvPr id="27" name="Shape 85"/>
          <p:cNvSpPr txBox="1"/>
          <p:nvPr>
            <p:custDataLst>
              <p:tags r:id="rId7"/>
            </p:custDataLst>
          </p:nvPr>
        </p:nvSpPr>
        <p:spPr>
          <a:xfrm>
            <a:off x="2306700" y="1010380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Concept, Projet</a:t>
            </a:r>
          </a:p>
        </p:txBody>
      </p:sp>
      <p:sp>
        <p:nvSpPr>
          <p:cNvPr id="28" name="Shape 85"/>
          <p:cNvSpPr txBox="1"/>
          <p:nvPr>
            <p:custDataLst>
              <p:tags r:id="rId8"/>
            </p:custDataLst>
          </p:nvPr>
        </p:nvSpPr>
        <p:spPr>
          <a:xfrm>
            <a:off x="794700" y="101152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1" name="Shape 54"/>
          <p:cNvSpPr/>
          <p:nvPr>
            <p:custDataLst>
              <p:tags r:id="rId9"/>
            </p:custDataLst>
          </p:nvPr>
        </p:nvSpPr>
        <p:spPr>
          <a:xfrm>
            <a:off x="8458200" y="4478717"/>
            <a:ext cx="540000" cy="540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  <a:fld id="{22267849-91A9-4390-B642-B1A9B6502BB5}" type="slidenum">
              <a:rPr lang="fr-FR" smtClean="0">
                <a:solidFill>
                  <a:srgbClr val="00B050"/>
                </a:solidFill>
              </a:rPr>
              <a:t>9</a:t>
            </a:fld>
            <a:endParaRPr dirty="0">
              <a:solidFill>
                <a:srgbClr val="00B050"/>
              </a:solidFill>
            </a:endParaRPr>
          </a:p>
        </p:txBody>
      </p:sp>
      <p:sp>
        <p:nvSpPr>
          <p:cNvPr id="15" name="Shape 85"/>
          <p:cNvSpPr txBox="1"/>
          <p:nvPr>
            <p:custDataLst>
              <p:tags r:id="rId10"/>
            </p:custDataLst>
          </p:nvPr>
        </p:nvSpPr>
        <p:spPr>
          <a:xfrm>
            <a:off x="3810600" y="1008134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Technologies, Choix</a:t>
            </a:r>
          </a:p>
        </p:txBody>
      </p:sp>
      <p:sp>
        <p:nvSpPr>
          <p:cNvPr id="16" name="Shape 85"/>
          <p:cNvSpPr txBox="1"/>
          <p:nvPr>
            <p:custDataLst>
              <p:tags r:id="rId11"/>
            </p:custDataLst>
          </p:nvPr>
        </p:nvSpPr>
        <p:spPr>
          <a:xfrm>
            <a:off x="5325300" y="1010455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Avancement</a:t>
            </a:r>
          </a:p>
        </p:txBody>
      </p:sp>
      <p:sp>
        <p:nvSpPr>
          <p:cNvPr id="17" name="Shape 85"/>
          <p:cNvSpPr txBox="1"/>
          <p:nvPr>
            <p:custDataLst>
              <p:tags r:id="rId12"/>
            </p:custDataLst>
          </p:nvPr>
        </p:nvSpPr>
        <p:spPr>
          <a:xfrm>
            <a:off x="6834600" y="1008209"/>
            <a:ext cx="15120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Bilan</a:t>
            </a:r>
          </a:p>
        </p:txBody>
      </p:sp>
      <p:pic>
        <p:nvPicPr>
          <p:cNvPr id="1026" name="Picture 2" descr="&lt;EMPTY&gt;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31563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9BC482B-25C3-41CD-9924-7A1573BA2EF3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5" y="1815500"/>
            <a:ext cx="4050030" cy="2543175"/>
          </a:xfrm>
          <a:prstGeom prst="rect">
            <a:avLst/>
          </a:prstGeom>
        </p:spPr>
      </p:pic>
      <p:sp>
        <p:nvSpPr>
          <p:cNvPr id="22" name="Shape 81">
            <a:extLst>
              <a:ext uri="{FF2B5EF4-FFF2-40B4-BE49-F238E27FC236}">
                <a16:creationId xmlns:a16="http://schemas.microsoft.com/office/drawing/2014/main" id="{1861B931-138E-43C1-8AD6-37489F6F5D8C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464100" y="1757788"/>
            <a:ext cx="8520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Tx/>
              <a:buNone/>
            </a:pPr>
            <a:r>
              <a:rPr lang="fr-FR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Vue avancée</a:t>
            </a:r>
          </a:p>
          <a:p>
            <a:pPr marL="171450" indent="-171450">
              <a:spcAft>
                <a:spcPts val="1600"/>
              </a:spcAft>
              <a:buFontTx/>
              <a:buChar char="-"/>
            </a:pPr>
            <a:r>
              <a:rPr lang="fr-FR" sz="12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Comparaison</a:t>
            </a:r>
          </a:p>
        </p:txBody>
      </p:sp>
    </p:spTree>
    <p:extLst>
      <p:ext uri="{BB962C8B-B14F-4D97-AF65-F5344CB8AC3E}">
        <p14:creationId xmlns:p14="http://schemas.microsoft.com/office/powerpoint/2010/main" val="3947049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475</Words>
  <Application>Microsoft Office PowerPoint</Application>
  <PresentationFormat>Affichage à l'écran (16:9)</PresentationFormat>
  <Paragraphs>248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Roboto</vt:lpstr>
      <vt:lpstr>Simple Light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Post DUT</dc:title>
  <dc:creator>Avak Yeramian</dc:creator>
  <cp:lastModifiedBy>Florian GARCIA</cp:lastModifiedBy>
  <cp:revision>128</cp:revision>
  <dcterms:modified xsi:type="dcterms:W3CDTF">2019-04-23T14:57:33Z</dcterms:modified>
</cp:coreProperties>
</file>